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74" r:id="rId5"/>
    <p:sldId id="275" r:id="rId6"/>
    <p:sldId id="262" r:id="rId7"/>
    <p:sldId id="272" r:id="rId8"/>
    <p:sldId id="260" r:id="rId9"/>
    <p:sldId id="263" r:id="rId10"/>
    <p:sldId id="264" r:id="rId11"/>
    <p:sldId id="265" r:id="rId12"/>
    <p:sldId id="276" r:id="rId13"/>
    <p:sldId id="273" r:id="rId14"/>
    <p:sldId id="270" r:id="rId15"/>
    <p:sldId id="271" r:id="rId16"/>
    <p:sldId id="27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78970" autoAdjust="0"/>
  </p:normalViewPr>
  <p:slideViewPr>
    <p:cSldViewPr snapToGrid="0">
      <p:cViewPr varScale="1">
        <p:scale>
          <a:sx n="97" d="100"/>
          <a:sy n="97" d="100"/>
        </p:scale>
        <p:origin x="126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F0969-4306-4354-B8F4-F8CE2D35DF9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8A140-F447-4D97-95CB-D0E91314C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40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90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Энтропия играет ключевую роль в современных автоматизированных системах, особенно в тех, которые предназначены для мониторинга, анализа и принятия решений в условиях неопределенности. В таких системах она используется как метрика, отражающая степень хаоса или неожиданности во входных данных. Это позволяет системе реагировать на отклонения от нормы и адаптироваться к изменяющимся условиям в реальном времени.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помощью оценки энтропии автоматизированные системы могут: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выявлять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аномалии в потоках данных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что критически важно для систем обнаружения вторжений (IDS) и предотвращения атак (IPS);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отслеживать сбои и нестабильность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функционировании аппаратного или программного обеспечения;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принимать решения на основе анализа неопределенности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позволяя системе гибко реагировать в условиях дефицита информации.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Высокий уровень энтропии, зафиксированный в потоке данных, может свидетельствовать о таких инцидентах, как: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появление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вредоносного трафика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 подозрительной активности;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сбой работы датчиков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 некорректное поведение оборудования;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резкое изменение пользовательской активности, которое может говорить о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внутренней угрозе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 компрометации системы.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различных отраслях автоматизированные системы, использующие анализ энтропии, демонстрируют высокую эффективность. 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 обнаружения вторжений (IDS/IPS):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анализ энтропии сетевых пакетов позволяет выявлять необычные паттерны, что может указывать на атаку типа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DDoS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сжатия данных: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использование энтропии позволяет оценить степень сжимаемости информации. Чем выше энтропия — тем менее предсказуема информация, и тем сложнее её эффективно сжать. Это помогает оценивать эффективность алгоритмов архивации и оптимизировать хранилища.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Машинное обучение: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энтропия используется для оценки неопределенности модели. Это позволяет отсеивать сомнительные предсказания, принимать решения о необходимости запроса дополнительной информации и т.д.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Интернет вещей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распределённых устройствах энтропия сигналов помогает обнаруживать поломки, нестабильную работу, вторжения в сеть. 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Робототехника: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автономные системы (дроны, роботы, манипуляторы) используют энтропию для оценки неопределенности окружающей среды. Это позволяет корректировать курс, избегать препятствий, а также адаптировать поведение к новым условиям.</a:t>
            </a:r>
          </a:p>
          <a:p>
            <a:pPr algn="l">
              <a:spcBef>
                <a:spcPts val="2400"/>
              </a:spcBef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704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AFD6B-6566-9CE3-84D7-2A2D7133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09591C4-F4FC-82C2-39E1-5C2898076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28D29A5-4F02-1296-BC94-C8D93BDA7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Использование энтропии в автоматизированных системах, несмотря на свою полезность, сталкивается с несколькими проблемами и ограничениями. Одной из главных проблем является высокий уровень ложных срабатываний, когда повышение энтропии может быть вызвано нормальными изменениями, такими как пик трафика или изменение поведения пользователей. Это может привести к ненужным мерам безопасности, например, блокировке пользователей. Также энтропийный анализ сильно зависит от качества данных: ошибки или шум могут исказить результаты и привести к неправильным выводам. В реальных системах, работающих с большими объемами данных в реальном времени, требуется значительная вычислительная мощность, что может замедлить обработку и снизить производительность.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Особое внимание необходимо уделить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генераторам случайных чисел (ГСЧ)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важному элементу криптосистем. Даже если система в целом показывает высокую энтропию,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предсказуемость или уязвимость ГСЧ полностью компрометирует безопасность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реальности нередко используются некачественные или устаревшие ГСЧ, в результате чего ключи, токены и другие криптографические параметры становятся уязвимыми к атаке.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Энтропия также имеет ограничения в применении, особенно в случае целенаправленных атак или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DDoS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-атак, где изменение энтропии может быть минимальным или неинформативным. Несмотря на эти проблемы, правильное сочетание энтропийного анализа с другими методами может повысить точность и эффективность систем безопасности и мониторинга.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7D1BC3-B4E8-28D3-0405-B4F48B08F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018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18B05-6D76-6552-551B-381D8739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AB5DB0D-E2A7-5DB8-3F73-8E172288C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B69485-6D25-EA0C-0497-A52A744B0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Энтропия имеет большие перспективы в области информационной безопасности, особенно с учетом роста объемов данных и угроз. Одним из главных направлений является использование энтропии в квантовых вычислениях для улучшения безопасности криптографических протоколов и оценки случайности квантовых ключей. </a:t>
            </a:r>
          </a:p>
          <a:p>
            <a:r>
              <a:rPr lang="ru-RU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Например, энтропия может быть эффективно интегрирована в SIEM-системы (Security Information </a:t>
            </a:r>
            <a:r>
              <a:rPr lang="ru-RU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Event Management)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Эти системы собирают, коррелируют и анализируют события безопасности из различных источников в реальном времени. Встраивание энтропийного анализа в SIEM позволяет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оперативно выявлять аномалии в поведении пользователей, сетевом трафике и логах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усиливая возможности реагирования и снижая время на обнаружение атак.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Кроме того, в биометрической безопасности энтропия способствует улучшению точности аутентификации и защите от фальсификаций. В будущем энтропия будет играть ключевую роль в автоматических системах защиты информации, позволяя динамично реагировать на изменения угроз и активности. Эти перспективы делают энтропию важным инструментом для дальнейших инноваций в сфере безопасности данных и защиты технологий.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3035CD-5E27-401B-E80B-3E9499AF8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Энтропия играет ключевую роль в информационной безопасности и автоматизированных системах, выступая мерой неопределённости и случайности. Она лежит в основе криптографии, генерации надёжных паролей и ключей, а также анализа сетевого трафика и выявления аномалий. Несмотря на существующие ограничения, энтропийные методы остаются важным инструментом защиты информации и продолжают развиваться в условиях роста угроз и цифровизации.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96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представлены информационные источники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227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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57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Сегодня информационная безопасность — это не просто защита компьютеров и сетей, а целый комплекс научных и технических подходов, которые обеспечивают сохранность, доступность и целостность информации. С развитием технологий мы сталкиваемся с растущими объёмами данных и всё более изощрёнными угрозами, поэтому возникает необходимость в более точных, количественных методах анализа информационных потоков. Одним из таких методов и является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энтропийный подход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Понятие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пришло в информационную безопасность из других областей науки — в первую очередь из физики и теории информации. В этих дисциплинах энтропия означает степень неопределённости или хаотичности системы. Перенеся это понятие в область информационной безопасности и автоматизированных систем, мы получили мощный инструмент для оценки сложности, случайности и потенциальной уязвимости данных.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Зачем это нужно? Дело в том, что большинство методов защиты информации опираются на предположение о случайности — будь то генерация паролей, криптографических ключей или даже структура сетевого трафика. Если эта «случайность» поддельная, шаблонная или предсказуемая — система может быть скомпрометирована. Энтропия позволяет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количественно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измерить, насколько «непредсказуемыми» и, следовательно, надёжными являются те или иные данные.</a:t>
            </a:r>
          </a:p>
          <a:p>
            <a:pPr indent="450215">
              <a:lnSpc>
                <a:spcPct val="150000"/>
              </a:lnSpc>
              <a:spcAft>
                <a:spcPts val="800"/>
              </a:spcAft>
            </a:pPr>
            <a:endParaRPr lang="ru-RU" sz="1800" i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78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Чтобы понимать значение энтропии, нужно сначала обратиться к основам теории информации.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Информация — это, по сути, уменьшение неопределённости. Если мы точно знаем, что произойдёт, — мы не получаем никакой информации от любых сообщений. Но если результат непредсказуем (неизвестен) — тогда каждое новое знание даёт нам информацию.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solidFill>
                  <a:srgbClr val="33333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И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нформацию Шеннон определил как снятую неопределённость – результат выбора одного варианта из числа возможных, уменьшение количества рассматриваемых вариантов (разнообразия).</a:t>
            </a:r>
            <a:endParaRPr lang="ru-RU" sz="18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i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71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F7023-DC3B-2857-9E73-98E7E48AA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A50D3A8-7731-B1C8-5D28-39F40594F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7A3FB7-2DA2-8562-2A5F-D280F9211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Как уже говорилось, энтропия — это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мера неопределённости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или, иначе говоря, мера количества информации, которую содержит сообщение или источник данных. Чем выше энтропия, тем менее предсказуемы данные, и тем сложнее их анализировать или предугадать.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Интуитивно можно сказать, что энтропия показывает, насколько «хаотично» ведёт себя источник информации. Если мы имеем дело с очень упорядоченной последовательностью, например, «00000000», то она содержит минимум информации и имеет энтропию, близкую к нулю. Если же перед нами случайная последовательность вроде «10011010», энтропия будет значительно выше, потому что каждое следующее значение трудно предсказать.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математической точки зрения, энтропия для дискретного источника определяется формулой Шеннона, которую мы уже упоминали: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Где p(i)— вероятность появления i-го символа (или события) в выборке данных.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— количество уникальных символов (или возможных состояний), которые могут быть в данных.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Эта формула даёт значение в битах, отражающее среднее количество информации на один символ.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Пример: если символы появляются равновероятно — например, в алфавите из 4 символов каждый встречается с вероятностью 0.25 — энтропия будет максимальной: H=2 бита. Если же один символ встречается почти всегда, а остальные — редко, энтропия будет ниже.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D8860B-5461-76D6-882D-9509EDB54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03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1759C-D731-2D1C-2811-5D5DAE582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8CAB05C-4022-99BE-31BF-852831D68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90163CE-5716-F6A7-8CF6-B4D3C8EC2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Что такое энтропия простым языком? Давайте представим, что у нас есть коробка с шариками разных цветов: красные, синие и зеленые. Если в коробке много красных шариков и всего несколько синих и зеленых, то мы можем легко угадать, какого цвета шарик мы достанем. В этом случае энтропия низкая, потому что информация о цвете шарика предсказуема.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Теперь представим, что в коробке шариков примерно одинаковое количество всех цветов. В этом случае, когда мы достаем шарик, нам будет сложнее угадать его цвет, потому что шансы на каждый цвет равны. Здесь энтропия высокая, потому что информация о цвете шарика менее предсказуема.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информационных системах энтропия помогает оценить, насколько данные разнообразны и сложны. Чем выше энтропия, тем больше информации мы можем извлечь из системы, и тем сложнее ее понять. Это важно, например, в криптографии, где мы хотим, чтобы наши сообщения были трудными для расшифровки.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Важный момент: энтропия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 измеряет «качество» информации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она лишь характеризует её структуру с точки зрения предсказуемости. 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Существует также понятие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условной энтропии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когда мы измеряем количество информации при условии, что часть уже известна. Оно особенно важно при анализе зависимостей между событиями, например, в моделях прогнозирования поведения пользователя или выявления аномалий.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Кроме того, важно различать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теоретическую энтропию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которую можно вычислить, зная вероятности заранее, — и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оценочную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которую получают эмпирически, анализируя реальные данные. Именно последняя активно применяется в информационной безопасности для анализа трафика, логов и содержимого файлов.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энтропия — это не просто абстрактное понятие, а мощный инструмент, позволяющий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количественно оценить степень хаотичности или закономерности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данных. И как мы увидим далее, это знание можно применять на практике для повышения защищённости систем и обнаружения угроз.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i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822FC2-0BBF-B7D7-5733-E5AE30804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29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Энтропия в информационной безопасности — это не только теоретическое понятие, но и практический инструмент для оценки надёжности систем и обнаружения угроз.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Энтропия как мера случайности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Важна при генерации криптографических ключей и данных, чтобы они были непредсказуемыми и трудными для взлома.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Обнаружение аномалий и атак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Снижение энтропии в трафике может сигнализировать о вредоносной активности или аномалиях, например, при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DDoS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-атаках.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Обнаружение вредоносного ПО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Вредоносное ПО часто использует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обфускацию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увеличивая энтропию, что затрудняет его обнаружение.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Оценка рисков и уязвимостей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Высокая энтропия паролей и данных означает большую безопасность, низкая — уязвимость к атакам.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Сетевая безопасность и защита от вторжений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Анализ энтропии сетевого трафика помогает выявлять аномалии, например, при попытках вторжения или взлома.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25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B69F-347F-6E29-D786-E1082BEC6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979C800-261A-159B-0B4B-993333A90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4E8F6EE-E14E-D924-3E16-0551CBD4A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Энтропия играет ключевую роль в криптографии, обеспечивая безопасность алгоритмов шифрования и криптографических ключей. Чем выше энтропия, тем сложнее предсказать ключ или взломать систему.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Генерация криптографических ключей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Ключи должны быть случайными, с высокой энтропией, чтобы система оставалась стойкой к атакам.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Шифрование и зашифрованные данные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Высокая энтропия 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шифротексте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предотвращает извлечение полезной информации из перехваченных данных.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Генерация случайных чисел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Для криптографических систем важно, чтобы случайные числа, используемые для ключей, имели высокую энтропию, исключая их предсказуемость. 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Цифровые подписи и хеширование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Важность энтропии для создания уникальных и защищённых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хешей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цифровых подписей, что исключает случайные совпадения и атаки.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1C9020-DF7B-7DE6-1394-2E0402815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997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gg sans"/>
              </a:rPr>
              <a:t>Пароль является самым распространённым методом аутентификации в информационных системах. </a:t>
            </a:r>
          </a:p>
          <a:p>
            <a:r>
              <a:rPr lang="ru-RU" b="0" i="0" dirty="0">
                <a:effectLst/>
                <a:latin typeface="gg sans"/>
              </a:rPr>
              <a:t>Однако пароли с низкой энтропией легко поддаются различным атакам, например, атакам методом перебора (</a:t>
            </a:r>
            <a:r>
              <a:rPr lang="ru-RU" b="0" i="0" dirty="0" err="1">
                <a:effectLst/>
                <a:latin typeface="gg sans"/>
              </a:rPr>
              <a:t>brute</a:t>
            </a:r>
            <a:r>
              <a:rPr lang="ru-RU" b="0" i="0" dirty="0">
                <a:effectLst/>
                <a:latin typeface="gg sans"/>
              </a:rPr>
              <a:t> </a:t>
            </a:r>
            <a:r>
              <a:rPr lang="ru-RU" b="0" i="0" dirty="0" err="1">
                <a:effectLst/>
                <a:latin typeface="gg sans"/>
              </a:rPr>
              <a:t>force</a:t>
            </a:r>
            <a:r>
              <a:rPr lang="ru-RU" b="0" i="0" dirty="0">
                <a:effectLst/>
                <a:latin typeface="gg sans"/>
              </a:rPr>
              <a:t>) или атакам по словарю. </a:t>
            </a:r>
          </a:p>
          <a:p>
            <a:r>
              <a:rPr lang="ru-RU" b="0" i="0" dirty="0">
                <a:effectLst/>
                <a:latin typeface="gg sans"/>
              </a:rPr>
              <a:t>Чем выше энтропия пароля, тем сложнее для злоумышленников угадать его. </a:t>
            </a:r>
          </a:p>
          <a:p>
            <a:r>
              <a:rPr lang="ru-RU" b="0" i="0" dirty="0">
                <a:effectLst/>
                <a:latin typeface="gg sans"/>
              </a:rPr>
              <a:t>Пример: </a:t>
            </a:r>
          </a:p>
          <a:p>
            <a:r>
              <a:rPr lang="ru-RU" b="0" i="0" dirty="0">
                <a:effectLst/>
                <a:latin typeface="gg sans"/>
              </a:rPr>
              <a:t>Рассмотрим два пароля: </a:t>
            </a:r>
          </a:p>
          <a:p>
            <a:r>
              <a:rPr lang="ru-RU" b="0" i="0" dirty="0">
                <a:effectLst/>
                <a:latin typeface="gg sans"/>
              </a:rPr>
              <a:t>Пароль с низкой энтропией: «password123» </a:t>
            </a:r>
          </a:p>
          <a:p>
            <a:r>
              <a:rPr lang="ru-RU" b="0" i="0" dirty="0">
                <a:effectLst/>
                <a:latin typeface="gg sans"/>
              </a:rPr>
              <a:t>Пароль с высокой энтропией: «W#v$8zL</a:t>
            </a:r>
            <a:r>
              <a:rPr lang="ru-RU" b="0" i="1" dirty="0">
                <a:effectLst/>
                <a:latin typeface="inherit"/>
              </a:rPr>
              <a:t>7n@2Q» </a:t>
            </a:r>
          </a:p>
          <a:p>
            <a:r>
              <a:rPr lang="ru-RU" b="0" i="1" dirty="0">
                <a:effectLst/>
                <a:latin typeface="inherit"/>
              </a:rPr>
              <a:t>Пароль «password123» имеет очень низкую энтропию, потому что состоит из распространённого слова и чисел, что делает его уязвимым для атак по словарю. Злоумышленники могут быстро подобрать такой пароль, используя заранее подготовленный список популярных паролей. </a:t>
            </a:r>
          </a:p>
          <a:p>
            <a:r>
              <a:rPr lang="ru-RU" b="0" i="1" dirty="0">
                <a:effectLst/>
                <a:latin typeface="inherit"/>
              </a:rPr>
              <a:t>С другой стороны, пароль «W#v$8zL</a:t>
            </a:r>
            <a:r>
              <a:rPr lang="ru-RU" b="0" i="0" dirty="0">
                <a:effectLst/>
                <a:latin typeface="gg sans"/>
              </a:rPr>
              <a:t>7n@2Q» обладает гораздо большей энтропией, потому что включает случайные символы, большие и маленькие буквы, цифры и специальные знаки, что существенно увеличивает количество возможных вариантов. В этом случае, атаки методом перебора требуют гораздо больше времени и вычислительных ресурсов, что значительно повышает безопасность 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562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Энтропия играет важную роль не только в криптографической защите, но и в области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обнаружения вторжений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этом контексте она используется для выявления аномалий в сетевых потоках и системах, которые могут указывать на попытки вторжения или другие виды зловредной активности. Высокая энтропия часто ассоциируется с нормальной случайной активностью, в то время как резкие изменения в энтропийных показателях могут свидетельствовать о нарушениях.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A140-F447-4D97-95CB-D0E91314C17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00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063B1-934A-454D-32D0-BF3E61D5E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310B34-5029-7217-2A43-D5DE3F7DE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6E30AC-0AF2-9B5D-0DD7-9FC26684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061437-502E-6CEC-1F72-BD81FAF1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9DFB04-7064-B741-4067-06FB4637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80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BD85B-9794-A619-F21D-38E7952B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B3405D-2C26-F7A0-E828-57C6D686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F1F1B2-3936-063A-F826-50C5C9E9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DD611B-98B3-B51C-5E18-20CC3FA2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CFC043-1757-E7A0-93FD-E7312F8C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614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0D6874-9D5F-7FF0-0A94-B38808655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A7BFFE-A740-9509-3324-CAF811C68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C6CBB0-489B-713A-A5EB-32141182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DC6C23-CCA3-FA27-E129-A4AC792E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6A5E48-9EC6-9FCB-6A85-38A9385C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00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5E0D3-4167-0E33-55F6-46C9DE17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867FB-18CA-8D80-F603-885C55033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CDE21-3A2F-BB25-D707-3A8A487F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2AE1A9-BC51-BEB4-2ACE-0B4C0419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5DA9E9-148E-1C4D-B01F-586ACD5C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67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72940-CA02-1550-274E-531BE223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5F6FF8-0A98-9BC8-4353-CFE0FBC7D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52C7F1-5EC1-645D-0274-28F50561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FBE4BE-5A9E-432F-EBB0-C973D84F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D5DB97-2F2C-F64F-A448-10563D17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53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87A3F-55FD-D9F5-1F03-91F70F64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F44388-19C5-A415-2D1F-AF0BD94C6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91B418-FB5D-E27F-4F85-D16E4BA04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8B1DBE-59AA-31C6-422E-85078C60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D30F40-9D9A-CA94-BEE1-91185948D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2C15A4-4CB1-A3CE-8ABA-F164B7F8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C83A2-05C4-790D-7288-EDDB033F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FEEC35-7039-640B-7A53-6BB370AE4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F0B3A2-6EFA-C01A-95EC-F7B878A98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C61E45-76E6-C792-D0D2-02B85F233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D13D75-CD61-98E6-6AA3-933E8AB565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17A5216-9268-C54B-E8CF-7501805F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56FCB07-8005-C56C-3751-10ECC731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2993BE-B988-1226-4726-F96DEB2F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50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1807F-45D8-96B1-B1C8-42803103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C6D0F9-BD77-71DB-62AD-B9D87108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CB49D9-D988-6F14-22EF-7A2B326E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45C2B8-88C5-9E04-544E-220A3898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4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CF001B-C22C-CCF1-2E83-F5F10866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044965-5282-BFD5-0AF3-4DD6CFDF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31B440-11B5-2F8E-1FF6-4EDEA258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91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B7D1F-E5A4-4FB5-6737-AC6863DF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D7E00F-72C3-B2AF-9D8D-19303D2A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D188D8-84D9-2F2E-FD6F-8C9E3A332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5EA3D7-FA61-9A4F-88D0-987EBC9B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18AF99-BFEF-A964-DCCC-2032DA5B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E7173B-C470-61AC-D314-8C8B8155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628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260E8-6F4D-EECD-80C0-FF18F519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3E52DB-ECA0-0CFD-634C-C8A878611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15BCFC-B25C-908C-9DF7-98D300F49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4F959E-E9B3-90D3-9538-7DFE53E2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4E48BD-BBB2-0EC0-DC5B-17CF3AC61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C45000-1D51-981F-EDB9-09354059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39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0D67C-7250-4C76-9ED7-82B7673B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C710F7-3705-6949-40A8-2827C5EB8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186A3-B637-1D2E-79FF-2E438002D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CB9A9-135A-4300-BC29-118C9D37D150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8FEAB-2ADE-EA6A-D015-8A8D31AED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071CE0-5095-EFA3-2771-FC949F8F0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D553C-8779-4EEC-8067-11A234617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21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hightech.fm/2019/02/06/information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tema.spbstu.ru/userfiles/files/courses/2022-theory-inform/LEKTsIYa-3--teoriya-informatsii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abr.com/ru/articles/791130/" TargetMode="External"/><Relationship Id="rId5" Type="http://schemas.openxmlformats.org/officeDocument/2006/relationships/hyperlink" Target="https://dl.my1.ru/cs_044/Theme_3-The_concept_of_information..pdf" TargetMode="External"/><Relationship Id="rId4" Type="http://schemas.openxmlformats.org/officeDocument/2006/relationships/hyperlink" Target="https://www.dissercat.com/content/razrabotka-i-prakticheskoe-primenenie-metodologii-semanticheskogo-analiza-v-avtomatizirovann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38" y="228600"/>
            <a:ext cx="92392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00453" y="1167612"/>
            <a:ext cx="9976404" cy="302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7496" tIns="45720" rIns="-3174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15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5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Дисциплина </a:t>
            </a:r>
            <a:r>
              <a:rPr lang="ru-RU" altLang="ru-RU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Проектирование информационных систем</a:t>
            </a:r>
            <a:r>
              <a:rPr lang="ru-RU" altLang="ru-RU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kumimoji="0" lang="en-US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1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ДОКЛАД</a:t>
            </a:r>
            <a:endParaRPr kumimoji="0" lang="en-US" altLang="ru-RU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1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ru-RU" alt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 «Энтропия информационной системы. Область применения.»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051" y="4408105"/>
            <a:ext cx="7350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Студенты: Шумахер М.Е. , Черных Т.Ю.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Группы: ИКБО-20-22, ИКБО-36-22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Лектор: 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Симонова А.В.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5771" y="6244046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2025</a:t>
            </a:r>
          </a:p>
        </p:txBody>
      </p:sp>
    </p:spTree>
    <p:extLst>
      <p:ext uri="{BB962C8B-B14F-4D97-AF65-F5344CB8AC3E}">
        <p14:creationId xmlns:p14="http://schemas.microsoft.com/office/powerpoint/2010/main" val="130138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CD109-6C1E-AAFB-42A4-24D7266D3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>
            <a:extLst>
              <a:ext uri="{FF2B5EF4-FFF2-40B4-BE49-F238E27FC236}">
                <a16:creationId xmlns:a16="http://schemas.microsoft.com/office/drawing/2014/main" id="{09D000A9-8081-7275-1ABF-E56A15B99A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3A1FC5-A9D1-D292-4F1F-0551E923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8B1627-B4D3-40F6-B65D-576D782FE1E4}"/>
              </a:ext>
            </a:extLst>
          </p:cNvPr>
          <p:cNvSpPr txBox="1"/>
          <p:nvPr/>
        </p:nvSpPr>
        <p:spPr>
          <a:xfrm>
            <a:off x="407503" y="335229"/>
            <a:ext cx="886371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700" dirty="0"/>
              <a:t>Энтропия в автоматизированных системах</a:t>
            </a:r>
          </a:p>
        </p:txBody>
      </p:sp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292730E7-B24A-483E-8D8A-CEBC4B6F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4" y="1781778"/>
            <a:ext cx="5651077" cy="395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B528A9-46A3-4E97-A9B9-0C994C250DAD}"/>
              </a:ext>
            </a:extLst>
          </p:cNvPr>
          <p:cNvSpPr txBox="1"/>
          <p:nvPr/>
        </p:nvSpPr>
        <p:spPr>
          <a:xfrm>
            <a:off x="6096000" y="2613052"/>
            <a:ext cx="60946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Роль энтропии в автоматизированных системах:</a:t>
            </a: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Выявление аномалий и угроз в данных (IDS/IPS)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Диагностика сбоев в ПО и оборудовании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Анализ неопределённости при принятии решений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Индикатор стабильности и предвестник инцидентов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Энтропия — не только реакция, но и прогноз в реальном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412768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1FCA2-C428-275D-EA9D-0D8A17038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FF916FE-A159-40C3-9ED5-B6DC4794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31" y="2234832"/>
            <a:ext cx="8748813" cy="405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4">
            <a:extLst>
              <a:ext uri="{FF2B5EF4-FFF2-40B4-BE49-F238E27FC236}">
                <a16:creationId xmlns:a16="http://schemas.microsoft.com/office/drawing/2014/main" id="{CE564EDE-ECC3-FCAC-8BB7-BD6A5743A0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6FF021-A204-8F3A-F1A9-ADA6C073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FCF14-5437-4816-BE27-08F2D16D3EAF}"/>
              </a:ext>
            </a:extLst>
          </p:cNvPr>
          <p:cNvSpPr txBox="1"/>
          <p:nvPr/>
        </p:nvSpPr>
        <p:spPr>
          <a:xfrm>
            <a:off x="407502" y="335229"/>
            <a:ext cx="11710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Примеры применения энтропии в автоматизированных системах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B535B-2803-4FF7-A6E0-F098D7BDA69B}"/>
              </a:ext>
            </a:extLst>
          </p:cNvPr>
          <p:cNvSpPr txBox="1"/>
          <p:nvPr/>
        </p:nvSpPr>
        <p:spPr>
          <a:xfrm>
            <a:off x="351843" y="1158840"/>
            <a:ext cx="103264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Машинное обучение: отбор надёжных предсказаний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IoT</a:t>
            </a:r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: обнаружение сбоев и вторжений по нестабильности данных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Робототехника: ориентация в условиях неопределённости Энтропия делает системы умнее, гибче и надёжнее.</a:t>
            </a:r>
          </a:p>
          <a:p>
            <a:pPr algn="l" fontAlgn="base"/>
            <a:endParaRPr lang="ru-RU" b="0" i="0" dirty="0">
              <a:solidFill>
                <a:srgbClr val="000000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9831A-9012-4F88-80A8-2F8B83909BE1}"/>
              </a:ext>
            </a:extLst>
          </p:cNvPr>
          <p:cNvSpPr txBox="1"/>
          <p:nvPr/>
        </p:nvSpPr>
        <p:spPr>
          <a:xfrm>
            <a:off x="138351" y="2936559"/>
            <a:ext cx="27241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Обнаружение атак (IDS/IPS): выявление аномалий в сетевом трафике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Сжатие данных: оценка эффективности алгоритмов</a:t>
            </a:r>
          </a:p>
        </p:txBody>
      </p:sp>
    </p:spTree>
    <p:extLst>
      <p:ext uri="{BB962C8B-B14F-4D97-AF65-F5344CB8AC3E}">
        <p14:creationId xmlns:p14="http://schemas.microsoft.com/office/powerpoint/2010/main" val="316152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1EDC9-52D1-C77F-85C2-A1D69F475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391D4D4-9A5C-453E-9BF0-BC1ED8AF2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48" y="3085193"/>
            <a:ext cx="5589767" cy="36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4">
            <a:extLst>
              <a:ext uri="{FF2B5EF4-FFF2-40B4-BE49-F238E27FC236}">
                <a16:creationId xmlns:a16="http://schemas.microsoft.com/office/drawing/2014/main" id="{19319FB9-CCD7-A019-FE45-30ECD4D14C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2686C2-1B33-AF2F-8FA1-6E131FB7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59475-1FD9-4222-AC1F-D5CBF8B98F5A}"/>
              </a:ext>
            </a:extLst>
          </p:cNvPr>
          <p:cNvSpPr txBox="1"/>
          <p:nvPr/>
        </p:nvSpPr>
        <p:spPr>
          <a:xfrm>
            <a:off x="407503" y="335229"/>
            <a:ext cx="886371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700" dirty="0"/>
              <a:t>Проблемы и ограничения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2A38A-6C9B-49ED-846E-AD4D5C05F245}"/>
              </a:ext>
            </a:extLst>
          </p:cNvPr>
          <p:cNvSpPr txBox="1"/>
          <p:nvPr/>
        </p:nvSpPr>
        <p:spPr>
          <a:xfrm>
            <a:off x="407503" y="1107006"/>
            <a:ext cx="4927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Несмотря на полезность, энтропия не даёт полной картины.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Она не учитывает смысл — два сообщения с одинаковой энтропией могут иметь совершенно разное значение.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9312A-1825-4A42-8BBE-DF4983C22137}"/>
              </a:ext>
            </a:extLst>
          </p:cNvPr>
          <p:cNvSpPr txBox="1"/>
          <p:nvPr/>
        </p:nvSpPr>
        <p:spPr>
          <a:xfrm>
            <a:off x="5390984" y="1965061"/>
            <a:ext cx="6094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Кроме того, злоумышленник может имитировать случайность, создавая данные с высокой энтропией, но с вредоносной нагрузкой.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69D44C-F216-45DB-8E58-54C6E45E445F}"/>
              </a:ext>
            </a:extLst>
          </p:cNvPr>
          <p:cNvSpPr txBox="1"/>
          <p:nvPr/>
        </p:nvSpPr>
        <p:spPr>
          <a:xfrm>
            <a:off x="610261" y="3996668"/>
            <a:ext cx="4824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Также слабое место — генераторы случайных чисел. Если они предсказуемы, вся криптосистема рушится, несмотря на теоретически высокую энтропию. </a:t>
            </a:r>
          </a:p>
        </p:txBody>
      </p:sp>
    </p:spTree>
    <p:extLst>
      <p:ext uri="{BB962C8B-B14F-4D97-AF65-F5344CB8AC3E}">
        <p14:creationId xmlns:p14="http://schemas.microsoft.com/office/powerpoint/2010/main" val="82425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C7DAB-870E-99AC-48FD-E0BA14A00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B6F85F-8AFC-7614-AD43-238397A0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2792" y="6089344"/>
            <a:ext cx="2743200" cy="365125"/>
          </a:xfrm>
        </p:spPr>
        <p:txBody>
          <a:bodyPr/>
          <a:lstStyle/>
          <a:p>
            <a:r>
              <a:rPr lang="ru-RU" sz="2400" dirty="0"/>
              <a:t>13</a:t>
            </a:r>
          </a:p>
        </p:txBody>
      </p:sp>
      <p:pic>
        <p:nvPicPr>
          <p:cNvPr id="4" name="Picture 144">
            <a:extLst>
              <a:ext uri="{FF2B5EF4-FFF2-40B4-BE49-F238E27FC236}">
                <a16:creationId xmlns:a16="http://schemas.microsoft.com/office/drawing/2014/main" id="{2D963952-D21A-8089-DA7D-8FCE11A205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45438-1D99-4EF9-BEF6-6246A32909DF}"/>
              </a:ext>
            </a:extLst>
          </p:cNvPr>
          <p:cNvSpPr txBox="1"/>
          <p:nvPr/>
        </p:nvSpPr>
        <p:spPr>
          <a:xfrm>
            <a:off x="407503" y="335229"/>
            <a:ext cx="886371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700" dirty="0"/>
              <a:t>Перспективы применения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6F91342-94CD-4106-8946-B8F98A9B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24" y="2636304"/>
            <a:ext cx="7567348" cy="33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8DEA1E-1B75-4956-AD36-CB72DB7BCC6D}"/>
              </a:ext>
            </a:extLst>
          </p:cNvPr>
          <p:cNvSpPr txBox="1"/>
          <p:nvPr/>
        </p:nvSpPr>
        <p:spPr>
          <a:xfrm>
            <a:off x="8362792" y="3042434"/>
            <a:ext cx="37604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Также она может быть встроена в SIEM-системы, которые агрегируют и анализируют события безопасности.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Одно из направлений — использование энтропии для мониторинга утечек данных и оценки степени "утечки информации" в каналах связи.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FC99F-7A10-4CB5-9EC9-0010D751551E}"/>
              </a:ext>
            </a:extLst>
          </p:cNvPr>
          <p:cNvSpPr txBox="1"/>
          <p:nvPr/>
        </p:nvSpPr>
        <p:spPr>
          <a:xfrm>
            <a:off x="518824" y="1103521"/>
            <a:ext cx="82117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Энтропия уже используется в защите, но потенциал её применения гораздо шире.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 будущем она может стать частью систем оценки 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</a:rPr>
              <a:t>кибергигиены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, анализа поведения пользователей, прогнозирования вторжений.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9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F5ED-42DE-2ECC-90AF-7070EE04F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AC861CBE-B095-4F2A-806E-9E69C5C2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7" y="37591"/>
            <a:ext cx="10638514" cy="433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4">
            <a:extLst>
              <a:ext uri="{FF2B5EF4-FFF2-40B4-BE49-F238E27FC236}">
                <a16:creationId xmlns:a16="http://schemas.microsoft.com/office/drawing/2014/main" id="{24EA7F22-F79C-1909-AEC8-B8406FE3F7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D3F628-3A92-1230-1992-AC56EAED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4EE7-AB87-49A1-AE11-AEB588BA3881}"/>
              </a:ext>
            </a:extLst>
          </p:cNvPr>
          <p:cNvSpPr txBox="1"/>
          <p:nvPr/>
        </p:nvSpPr>
        <p:spPr>
          <a:xfrm>
            <a:off x="195671" y="37591"/>
            <a:ext cx="88637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/>
              <a:t>Выводы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7BBD1-82F1-463E-98AD-00E7FAA34A5C}"/>
              </a:ext>
            </a:extLst>
          </p:cNvPr>
          <p:cNvSpPr txBox="1"/>
          <p:nvPr/>
        </p:nvSpPr>
        <p:spPr>
          <a:xfrm>
            <a:off x="791119" y="4438865"/>
            <a:ext cx="101419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Таким образом, энтропия — это мощный инструмент в арсенале специалистов по информационной безопасности.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Она позволяет численно измерить надёжность, устойчивость, вероятность взлома.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Её применение охватывает криптографию, анализ трафика, анализ текста и многое другое.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Но важно помнить: энтропия эффективна, только если использовать её правильно — в комплексе с другими методами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207614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119FD-597C-7D46-E581-266644BC3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>
            <a:extLst>
              <a:ext uri="{FF2B5EF4-FFF2-40B4-BE49-F238E27FC236}">
                <a16:creationId xmlns:a16="http://schemas.microsoft.com/office/drawing/2014/main" id="{4B0CF9CC-91A6-CB42-0FE4-A680FD936E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6A9241-22A3-1D9E-11CD-927A29AC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15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EA0A385-A079-3A41-CD59-74C865AB9F53}"/>
              </a:ext>
            </a:extLst>
          </p:cNvPr>
          <p:cNvSpPr/>
          <p:nvPr/>
        </p:nvSpPr>
        <p:spPr>
          <a:xfrm>
            <a:off x="2016177" y="275380"/>
            <a:ext cx="7982262" cy="647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ru-RU" sz="37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ИНФОРМАЦИОННЫЕ ИСТОЧНИКИ</a:t>
            </a:r>
            <a:endParaRPr lang="en-US" sz="3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BF49E-923E-1278-CD87-BB4B9B7DB0F5}"/>
              </a:ext>
            </a:extLst>
          </p:cNvPr>
          <p:cNvSpPr txBox="1"/>
          <p:nvPr/>
        </p:nvSpPr>
        <p:spPr>
          <a:xfrm>
            <a:off x="554636" y="989694"/>
            <a:ext cx="10710471" cy="5146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AutoNum type="arabicPeriod"/>
            </a:pP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 практическое применение методологии семантического анализа в автоматизированных системах обработки научной информации – [Электронный ресурс] // </a:t>
            </a:r>
            <a:r>
              <a:rPr lang="en-US" sz="17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dissercat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[сайт]. — URL: </a:t>
            </a:r>
            <a:r>
              <a:rPr lang="en-US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https://www.dissercat.com/content/razrabotka-i-prakticheskoe-primenenie-metodologii-semanticheskogo-analiza-v-avtomatizirovann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обращения: 10.04.2025);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AutoNum type="arabicPeriod"/>
            </a:pP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Понятие информации. Мера информации. – [Электронный ресурс] // [сайт]. — URL: </a:t>
            </a:r>
            <a:r>
              <a:rPr lang="en-US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https://dl.my1.ru/cs_044/Theme_3-The_concept_of_information..pdf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(дата обращения: </a:t>
            </a:r>
            <a:r>
              <a:rPr lang="ru-RU" sz="17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.04.2025);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AutoNum type="arabicPeriod"/>
            </a:pP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Информация об информации. Энтропия Шеннона, демон Максвелла и предел </a:t>
            </a:r>
            <a:r>
              <a:rPr lang="ru-RU" sz="17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Ландауэра</a:t>
            </a:r>
            <a:r>
              <a:rPr lang="en-US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[Электронный ресурс]</a:t>
            </a:r>
            <a:r>
              <a:rPr lang="en-US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// </a:t>
            </a:r>
            <a:r>
              <a:rPr lang="en-US" sz="17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Habr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URL: </a:t>
            </a:r>
            <a:r>
              <a:rPr lang="en-US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https://habr.com/ru/articles/791130/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обращения: 12.04.2025);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AutoNum type="arabicPeriod"/>
            </a:pP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СИНТАКСИЧЕСКИЕ И СЕМАНТИЧЕСКИЕ АСПЕКТЫ ИНФОРМАЦИОННЫХ ВЗАИМОДЕЙСТВИЙ – [Электронный ресурс] // </a:t>
            </a:r>
            <a:r>
              <a:rPr lang="en-US" sz="17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spbstu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[сайт]. — URL: </a:t>
            </a:r>
            <a:r>
              <a:rPr lang="en-US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https://tema.spbstu.ru/userfiles/files/courses/2022-theory-inform/LEKTsIYa-3--teoriya-informatsii.pdf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обращения: 10.04.2025);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AutoNum type="arabicPeriod"/>
            </a:pP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Бит, информационная энтропия Шеннона и код Хэмминга. – [Электронный ресурс] // : [сайт]. — URL: </a:t>
            </a:r>
            <a:r>
              <a:rPr lang="en-US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https://hightech.fm/2019/02/06/information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обращения: 1</a:t>
            </a:r>
            <a:r>
              <a:rPr lang="en-US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ru-RU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.04.2025);</a:t>
            </a:r>
          </a:p>
        </p:txBody>
      </p:sp>
    </p:spTree>
    <p:extLst>
      <p:ext uri="{BB962C8B-B14F-4D97-AF65-F5344CB8AC3E}">
        <p14:creationId xmlns:p14="http://schemas.microsoft.com/office/powerpoint/2010/main" val="180801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2403505-DC1C-F56E-06A3-76E9AB1E5B53}"/>
              </a:ext>
            </a:extLst>
          </p:cNvPr>
          <p:cNvSpPr/>
          <p:nvPr/>
        </p:nvSpPr>
        <p:spPr>
          <a:xfrm>
            <a:off x="1093033" y="2814860"/>
            <a:ext cx="10005935" cy="647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ru-RU" sz="7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Спасибо за внимание!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6772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17A2517D-36D1-4FB9-B651-9C839ADA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337" y="3498574"/>
            <a:ext cx="8222592" cy="33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4"/>
          <p:cNvPicPr/>
          <p:nvPr/>
        </p:nvPicPr>
        <p:blipFill>
          <a:blip r:embed="rId4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2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88C0CB7-2CF7-0990-5A37-9A9FBC83419E}"/>
              </a:ext>
            </a:extLst>
          </p:cNvPr>
          <p:cNvGrpSpPr/>
          <p:nvPr/>
        </p:nvGrpSpPr>
        <p:grpSpPr>
          <a:xfrm>
            <a:off x="268205" y="194548"/>
            <a:ext cx="11294736" cy="5860687"/>
            <a:chOff x="4381024" y="778701"/>
            <a:chExt cx="11294736" cy="3960802"/>
          </a:xfrm>
        </p:grpSpPr>
        <p:sp>
          <p:nvSpPr>
            <p:cNvPr id="3" name="Text 0">
              <a:extLst>
                <a:ext uri="{FF2B5EF4-FFF2-40B4-BE49-F238E27FC236}">
                  <a16:creationId xmlns:a16="http://schemas.microsoft.com/office/drawing/2014/main" id="{FDD5B533-2AEA-0EE1-66D1-23800C0F0B77}"/>
                </a:ext>
              </a:extLst>
            </p:cNvPr>
            <p:cNvSpPr/>
            <p:nvPr/>
          </p:nvSpPr>
          <p:spPr>
            <a:xfrm>
              <a:off x="4381024" y="778701"/>
              <a:ext cx="4160672" cy="4836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5500"/>
                </a:lnSpc>
                <a:buNone/>
              </a:pPr>
              <a:r>
                <a:rPr lang="ru-RU" sz="4400" dirty="0">
                  <a:solidFill>
                    <a:srgbClr val="1F1E1E"/>
                  </a:solidFill>
                  <a:latin typeface="Red Hat Text" pitchFamily="34" charset="0"/>
                  <a:ea typeface="Red Hat Text" pitchFamily="34" charset="-122"/>
                  <a:cs typeface="Red Hat Text" pitchFamily="34" charset="-120"/>
                </a:rPr>
                <a:t>Введение в тему</a:t>
              </a:r>
              <a:endParaRPr lang="en-US" sz="4400" dirty="0"/>
            </a:p>
          </p:txBody>
        </p:sp>
        <p:sp>
          <p:nvSpPr>
            <p:cNvPr id="6" name="Text 1">
              <a:extLst>
                <a:ext uri="{FF2B5EF4-FFF2-40B4-BE49-F238E27FC236}">
                  <a16:creationId xmlns:a16="http://schemas.microsoft.com/office/drawing/2014/main" id="{418B9801-85FA-87A8-6AD5-681FE011632B}"/>
                </a:ext>
              </a:extLst>
            </p:cNvPr>
            <p:cNvSpPr/>
            <p:nvPr/>
          </p:nvSpPr>
          <p:spPr>
            <a:xfrm>
              <a:off x="7939002" y="1439480"/>
              <a:ext cx="7736758" cy="8181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ru-RU" sz="2000" dirty="0">
                  <a:latin typeface="Roboto Light" pitchFamily="34" charset="0"/>
                  <a:ea typeface="Roboto Light" pitchFamily="34" charset="-122"/>
                  <a:cs typeface="Roboto Light" pitchFamily="34" charset="-120"/>
                </a:rPr>
                <a:t>Энтропия — это фундаментальное понятие, пришедшее из</a:t>
              </a:r>
            </a:p>
            <a:p>
              <a:pPr marL="0" indent="0" algn="l">
                <a:lnSpc>
                  <a:spcPts val="3000"/>
                </a:lnSpc>
                <a:buNone/>
              </a:pPr>
              <a:r>
                <a:rPr lang="ru-RU" sz="2000" dirty="0">
                  <a:latin typeface="Roboto Light" pitchFamily="34" charset="0"/>
                  <a:ea typeface="Roboto Light" pitchFamily="34" charset="-122"/>
                  <a:cs typeface="Roboto Light" pitchFamily="34" charset="-120"/>
                </a:rPr>
                <a:t>физики и теории информации. В информационной безопасности она используется как количественная мера неопределённости, хаотичности и непредсказуемости данных. </a:t>
              </a:r>
            </a:p>
            <a:p>
              <a:pPr marL="0" indent="0" algn="l">
                <a:lnSpc>
                  <a:spcPts val="3000"/>
                </a:lnSpc>
                <a:buNone/>
              </a:pPr>
              <a:endParaRPr lang="ru-RU" sz="2000" dirty="0">
                <a:latin typeface="Roboto Light" pitchFamily="34" charset="0"/>
                <a:ea typeface="Roboto Light" pitchFamily="34" charset="-122"/>
                <a:cs typeface="Roboto Light" pitchFamily="34" charset="-120"/>
              </a:endParaRPr>
            </a:p>
            <a:p>
              <a:pPr marL="0" indent="0" algn="l">
                <a:lnSpc>
                  <a:spcPts val="3000"/>
                </a:lnSpc>
                <a:buNone/>
              </a:pPr>
              <a:endParaRPr lang="ru-RU" sz="2000" dirty="0">
                <a:latin typeface="Roboto Light" pitchFamily="34" charset="0"/>
                <a:ea typeface="Roboto Light" pitchFamily="34" charset="-122"/>
                <a:cs typeface="Roboto Light" pitchFamily="34" charset="-120"/>
              </a:endParaRPr>
            </a:p>
          </p:txBody>
        </p:sp>
        <p:sp>
          <p:nvSpPr>
            <p:cNvPr id="7" name="Text 2">
              <a:extLst>
                <a:ext uri="{FF2B5EF4-FFF2-40B4-BE49-F238E27FC236}">
                  <a16:creationId xmlns:a16="http://schemas.microsoft.com/office/drawing/2014/main" id="{A7759901-D05D-09D8-B1B1-40BF7810677A}"/>
                </a:ext>
              </a:extLst>
            </p:cNvPr>
            <p:cNvSpPr/>
            <p:nvPr/>
          </p:nvSpPr>
          <p:spPr>
            <a:xfrm>
              <a:off x="4381024" y="3463602"/>
              <a:ext cx="7468553" cy="12759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endParaRPr lang="en-US" sz="185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283202-4F78-4B98-B7F1-337F53925D5D}"/>
              </a:ext>
            </a:extLst>
          </p:cNvPr>
          <p:cNvSpPr txBox="1"/>
          <p:nvPr/>
        </p:nvSpPr>
        <p:spPr>
          <a:xfrm>
            <a:off x="179768" y="3078412"/>
            <a:ext cx="6483425" cy="2364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ru-RU" dirty="0"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Тема актуальна, поскольку современные </a:t>
            </a:r>
            <a:r>
              <a:rPr lang="ru-RU" dirty="0" err="1"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киберугрозы</a:t>
            </a:r>
            <a:r>
              <a:rPr lang="ru-RU" dirty="0"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становятся всё более сложными и требуют количественных методов оценки и </a:t>
            </a:r>
          </a:p>
          <a:p>
            <a:pPr>
              <a:lnSpc>
                <a:spcPts val="3000"/>
              </a:lnSpc>
            </a:pPr>
            <a:r>
              <a:rPr lang="ru-RU" dirty="0"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анализа — одним из таких методов </a:t>
            </a:r>
          </a:p>
          <a:p>
            <a:pPr>
              <a:lnSpc>
                <a:spcPts val="3000"/>
              </a:lnSpc>
            </a:pPr>
            <a:r>
              <a:rPr lang="ru-RU" dirty="0"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как раз и является </a:t>
            </a:r>
          </a:p>
          <a:p>
            <a:pPr>
              <a:lnSpc>
                <a:spcPts val="3000"/>
              </a:lnSpc>
            </a:pPr>
            <a:r>
              <a:rPr lang="ru-RU" dirty="0"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энтропийный анализ.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3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84D74-4A50-D967-FBA2-6636FE194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6030-1590-45D8-92AB-E9EDFB9A6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531" y="159905"/>
            <a:ext cx="7033159" cy="509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4">
            <a:extLst>
              <a:ext uri="{FF2B5EF4-FFF2-40B4-BE49-F238E27FC236}">
                <a16:creationId xmlns:a16="http://schemas.microsoft.com/office/drawing/2014/main" id="{47807366-F02F-FFD6-0F0F-3B5E854A5F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EDC7CA-DD9B-0D6C-9A1C-76232B8E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3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472A8DF-28DD-0327-DE74-ED632129566C}"/>
              </a:ext>
            </a:extLst>
          </p:cNvPr>
          <p:cNvSpPr/>
          <p:nvPr/>
        </p:nvSpPr>
        <p:spPr>
          <a:xfrm>
            <a:off x="359770" y="293219"/>
            <a:ext cx="113312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Основы теории информации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C44BE-56CF-4EB6-93D3-74D3BBF1C2FA}"/>
              </a:ext>
            </a:extLst>
          </p:cNvPr>
          <p:cNvSpPr txBox="1"/>
          <p:nvPr/>
        </p:nvSpPr>
        <p:spPr>
          <a:xfrm>
            <a:off x="359770" y="1842016"/>
            <a:ext cx="36970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Информация — это, по сути, уменьшение неопределённости. Если мы точно знаем, что произойдёт, — мы не получаем никакой информации. Но если результат непредсказуем — тогда каждое новое знание даёт нам информацию.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9A667-9774-470A-8FD9-37F0FBA48925}"/>
              </a:ext>
            </a:extLst>
          </p:cNvPr>
          <p:cNvSpPr txBox="1"/>
          <p:nvPr/>
        </p:nvSpPr>
        <p:spPr>
          <a:xfrm>
            <a:off x="1017513" y="5549118"/>
            <a:ext cx="96928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33333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И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нформацию Шеннон определил как снятую неопределённость – результат выбора одного варианта из числа возможных, уменьшение количества рассматриваемых вариантов (разнообразия).</a:t>
            </a:r>
            <a:endParaRPr lang="ru-RU" sz="20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0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1A72-8417-B52B-4A39-C64FA5795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41116A30-5B82-4CC7-8033-B2768BE9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74" y="2104416"/>
            <a:ext cx="6130456" cy="219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2A0A64-5985-D01D-A241-14F8FBC9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9741" y="6032529"/>
            <a:ext cx="2743200" cy="365125"/>
          </a:xfrm>
        </p:spPr>
        <p:txBody>
          <a:bodyPr/>
          <a:lstStyle/>
          <a:p>
            <a:r>
              <a:rPr lang="ru-RU" sz="2400" dirty="0"/>
              <a:t>4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1CA2DC5-0462-2D87-A806-3E61D070C993}"/>
              </a:ext>
            </a:extLst>
          </p:cNvPr>
          <p:cNvSpPr/>
          <p:nvPr/>
        </p:nvSpPr>
        <p:spPr>
          <a:xfrm>
            <a:off x="-2311660" y="173767"/>
            <a:ext cx="92456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37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Понятие энтропии</a:t>
            </a:r>
            <a:endParaRPr lang="en-US" sz="3700" dirty="0"/>
          </a:p>
        </p:txBody>
      </p:sp>
      <p:pic>
        <p:nvPicPr>
          <p:cNvPr id="15" name="Picture 144">
            <a:extLst>
              <a:ext uri="{FF2B5EF4-FFF2-40B4-BE49-F238E27FC236}">
                <a16:creationId xmlns:a16="http://schemas.microsoft.com/office/drawing/2014/main" id="{EF2C9135-A5CF-0446-43BB-FD57500610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4C586C-0E4E-4C6B-A001-6BEC79B42B97}"/>
              </a:ext>
            </a:extLst>
          </p:cNvPr>
          <p:cNvSpPr txBox="1"/>
          <p:nvPr/>
        </p:nvSpPr>
        <p:spPr>
          <a:xfrm>
            <a:off x="195671" y="1088753"/>
            <a:ext cx="7251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Энтропия — это среднее количество информации, которое несёт случайная величина. То есть насколько в среднем непредсказуем результат.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D2ADC-2E1C-49B0-9A89-F0191BF9828A}"/>
              </a:ext>
            </a:extLst>
          </p:cNvPr>
          <p:cNvSpPr txBox="1"/>
          <p:nvPr/>
        </p:nvSpPr>
        <p:spPr>
          <a:xfrm>
            <a:off x="195671" y="2858469"/>
            <a:ext cx="5131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Шеннон предложил формулу: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EF41B-86A6-4E5D-8D73-88D338376948}"/>
              </a:ext>
            </a:extLst>
          </p:cNvPr>
          <p:cNvSpPr txBox="1"/>
          <p:nvPr/>
        </p:nvSpPr>
        <p:spPr>
          <a:xfrm>
            <a:off x="4765482" y="4144888"/>
            <a:ext cx="74265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где сумма берётся по всем возможным значениям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p –</a:t>
            </a:r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вероятность появления символа из исходного алфавита, N возможные состояния, которые могут быть в данных.</a:t>
            </a:r>
          </a:p>
          <a:p>
            <a:b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59CAD0-E125-45B5-9DC3-335A664A4248}"/>
              </a:ext>
            </a:extLst>
          </p:cNvPr>
          <p:cNvSpPr txBox="1"/>
          <p:nvPr/>
        </p:nvSpPr>
        <p:spPr>
          <a:xfrm>
            <a:off x="195671" y="5269330"/>
            <a:ext cx="112033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Если вероятности всех исходов равны — это максимальная энтропия, то есть полная неопределённость. Если один исход 100% гарантирован — энтропия нулевая.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9902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446A4-D9DF-4D7F-6B89-E750E4112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E686D0A9-EA69-4EE1-9806-4139F03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" y="2437005"/>
            <a:ext cx="6416704" cy="34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4">
            <a:extLst>
              <a:ext uri="{FF2B5EF4-FFF2-40B4-BE49-F238E27FC236}">
                <a16:creationId xmlns:a16="http://schemas.microsoft.com/office/drawing/2014/main" id="{79D8396E-65C0-E90E-559E-4ED9D003BB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F13238-E06F-ECD9-921E-944250F0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C41F1-4110-4425-A66D-8F160DA6CD6A}"/>
              </a:ext>
            </a:extLst>
          </p:cNvPr>
          <p:cNvSpPr txBox="1"/>
          <p:nvPr/>
        </p:nvSpPr>
        <p:spPr>
          <a:xfrm>
            <a:off x="6502178" y="3271752"/>
            <a:ext cx="53513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Например, подброс монеты имеет энтропию 1 бит — два равновероятных исхода.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Если взять шестигранную кость, то энтропия будет примерно 2.58 бита.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Для языка, например, русского, средняя энтропия буквы — около 4.35 бита, так как буквы встречаются с разной частотой.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Энтропия позволяет нам количественно оценить уровень "хаоса" в данных.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AC87D-1C36-48ED-8BFA-D60715F3F8B9}"/>
              </a:ext>
            </a:extLst>
          </p:cNvPr>
          <p:cNvSpPr txBox="1"/>
          <p:nvPr/>
        </p:nvSpPr>
        <p:spPr>
          <a:xfrm>
            <a:off x="407504" y="335229"/>
            <a:ext cx="6094674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700" dirty="0"/>
              <a:t>Энтропия Шеннона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4FBF4-B534-4905-A747-404ABFA01576}"/>
              </a:ext>
            </a:extLst>
          </p:cNvPr>
          <p:cNvSpPr txBox="1"/>
          <p:nvPr/>
        </p:nvSpPr>
        <p:spPr>
          <a:xfrm>
            <a:off x="5378806" y="1051425"/>
            <a:ext cx="60330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Важно отметить несколько свойств энтропии Шеннона: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Во-первых, она измеряется в битах.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Во-вторых, она максимальна, когда все исходы равновероятны, и минимальна — при полной предсказуемости.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58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26E5C-4D0B-38D9-A605-21F59650B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>
            <a:extLst>
              <a:ext uri="{FF2B5EF4-FFF2-40B4-BE49-F238E27FC236}">
                <a16:creationId xmlns:a16="http://schemas.microsoft.com/office/drawing/2014/main" id="{FE67C0A5-9E72-6EE3-51EF-187C67253E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9A262F-6D96-29B7-8411-69036605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949B4-0F2B-4E71-BC04-C1CB82B03D8A}"/>
              </a:ext>
            </a:extLst>
          </p:cNvPr>
          <p:cNvSpPr txBox="1"/>
          <p:nvPr/>
        </p:nvSpPr>
        <p:spPr>
          <a:xfrm>
            <a:off x="407503" y="335229"/>
            <a:ext cx="6398813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700" dirty="0"/>
              <a:t>Интерпретация энтропии в ИБ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B7EB919-29B7-414A-9176-FC1A00DA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15" y="2197278"/>
            <a:ext cx="5850174" cy="34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70A589-F1AA-401D-8C65-0069EEF747B5}"/>
              </a:ext>
            </a:extLst>
          </p:cNvPr>
          <p:cNvSpPr txBox="1"/>
          <p:nvPr/>
        </p:nvSpPr>
        <p:spPr>
          <a:xfrm>
            <a:off x="407503" y="931787"/>
            <a:ext cx="7766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 информационной безопасности энтропия используется как инструмент оценки надёжности.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Если данные имеют высокую энтропию, значит, они непредсказуемы и сложны для анализа или взлома.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E2094-6E02-4FEF-9381-0D3E66908A62}"/>
              </a:ext>
            </a:extLst>
          </p:cNvPr>
          <p:cNvSpPr txBox="1"/>
          <p:nvPr/>
        </p:nvSpPr>
        <p:spPr>
          <a:xfrm>
            <a:off x="7206787" y="2761818"/>
            <a:ext cx="47307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Примеры применения: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— анализ паролей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— криптографические ключи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— анализ трафика и выявление подозрительных участков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— методы защиты, скрытия и шифрования информации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2D875-9D6A-42AE-A706-4A6F41D153E0}"/>
              </a:ext>
            </a:extLst>
          </p:cNvPr>
          <p:cNvSpPr txBox="1"/>
          <p:nvPr/>
        </p:nvSpPr>
        <p:spPr>
          <a:xfrm>
            <a:off x="780143" y="5760535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По сути, энтропия позволяет нам численно оценить: насколько хорошо защищены данные от угадывания и восстановления.</a:t>
            </a:r>
          </a:p>
        </p:txBody>
      </p:sp>
    </p:spTree>
    <p:extLst>
      <p:ext uri="{BB962C8B-B14F-4D97-AF65-F5344CB8AC3E}">
        <p14:creationId xmlns:p14="http://schemas.microsoft.com/office/powerpoint/2010/main" val="252385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F7B3-9EC9-4509-6342-F7F5D38C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CC9506A6-DB11-459E-AD11-8F4CC4F2F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51" y="2615476"/>
            <a:ext cx="7416377" cy="388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4">
            <a:extLst>
              <a:ext uri="{FF2B5EF4-FFF2-40B4-BE49-F238E27FC236}">
                <a16:creationId xmlns:a16="http://schemas.microsoft.com/office/drawing/2014/main" id="{B7A48D61-F51D-78EF-4890-52FAC0637B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BFF2FA-1923-7805-F664-D97CD6AD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0CAAC-BCE0-4A5C-9C5B-18BABD17F6BF}"/>
              </a:ext>
            </a:extLst>
          </p:cNvPr>
          <p:cNvSpPr txBox="1"/>
          <p:nvPr/>
        </p:nvSpPr>
        <p:spPr>
          <a:xfrm>
            <a:off x="407503" y="335229"/>
            <a:ext cx="747224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700" dirty="0"/>
              <a:t>Примеры энтропии в криптографии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7E8C-87D6-4E78-98CB-6875F326445D}"/>
              </a:ext>
            </a:extLst>
          </p:cNvPr>
          <p:cNvSpPr txBox="1"/>
          <p:nvPr/>
        </p:nvSpPr>
        <p:spPr>
          <a:xfrm>
            <a:off x="2141354" y="997377"/>
            <a:ext cx="8272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Один из основных случаев использования энтропии — это криптография.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Хороший криптографический ключ должен быть случайным и непредсказуемым.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F6957-7AF7-4082-8E02-B60C27FA9632}"/>
              </a:ext>
            </a:extLst>
          </p:cNvPr>
          <p:cNvSpPr txBox="1"/>
          <p:nvPr/>
        </p:nvSpPr>
        <p:spPr>
          <a:xfrm>
            <a:off x="446086" y="5194315"/>
            <a:ext cx="37163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Но если, например, ключ сгенерирован с шаблоном, или часть битов предсказуема, энтропия падает, и система становится уязвимой.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D2B66-7652-4E8D-88E1-0AF93139A7AB}"/>
              </a:ext>
            </a:extLst>
          </p:cNvPr>
          <p:cNvSpPr txBox="1"/>
          <p:nvPr/>
        </p:nvSpPr>
        <p:spPr>
          <a:xfrm>
            <a:off x="195672" y="2177198"/>
            <a:ext cx="74722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Представим ключ длиной 128 бит. Если все биты действительно случайны — энтропия будет 128 бит. </a:t>
            </a: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Это значит, что возможны 2 в 128-й </a:t>
            </a: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степени вариантов — 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</a:rPr>
              <a:t>brute-force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атака займёт миллиарды лет.</a:t>
            </a:r>
          </a:p>
        </p:txBody>
      </p:sp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AE85A338-89BE-4963-B595-9AC1DB8AF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29" y="3681089"/>
            <a:ext cx="1486663" cy="14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57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3CA5F-EA09-A5E1-099F-6860F1D4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>
            <a:extLst>
              <a:ext uri="{FF2B5EF4-FFF2-40B4-BE49-F238E27FC236}">
                <a16:creationId xmlns:a16="http://schemas.microsoft.com/office/drawing/2014/main" id="{3972B418-8A47-252E-074E-2A3E81AB93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C651EAF-7D27-5142-1352-E91322CA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3099" y="6036050"/>
            <a:ext cx="2743200" cy="365125"/>
          </a:xfrm>
        </p:spPr>
        <p:txBody>
          <a:bodyPr/>
          <a:lstStyle/>
          <a:p>
            <a:r>
              <a:rPr lang="ru-RU" sz="2400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369F07-BC24-45BA-A46A-4FC102E184CE}"/>
              </a:ext>
            </a:extLst>
          </p:cNvPr>
          <p:cNvSpPr txBox="1"/>
          <p:nvPr/>
        </p:nvSpPr>
        <p:spPr>
          <a:xfrm>
            <a:off x="407503" y="335229"/>
            <a:ext cx="7901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Роль энтропии в паролях и ключах</a:t>
            </a:r>
            <a:endParaRPr lang="ru-RU" sz="37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290D-5160-444D-8265-2B04EBDC9BE9}"/>
              </a:ext>
            </a:extLst>
          </p:cNvPr>
          <p:cNvSpPr txBox="1"/>
          <p:nvPr/>
        </p:nvSpPr>
        <p:spPr>
          <a:xfrm>
            <a:off x="646044" y="1166225"/>
            <a:ext cx="6094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Простой пароль, вроде «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password123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», имеет очень низкую энтропию — его легко подобрать. Даже если он длинный, но шаблонный, это не спасает.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F539B0-2927-4556-BE4E-E630B775BDBC}"/>
              </a:ext>
            </a:extLst>
          </p:cNvPr>
          <p:cNvSpPr txBox="1"/>
          <p:nvPr/>
        </p:nvSpPr>
        <p:spPr>
          <a:xfrm>
            <a:off x="5901655" y="2975043"/>
            <a:ext cx="60946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А вот случайный набор символов, например, «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W#v$8zL7n@2Q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», имеет существенно более высокую энтропию.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Обычно энтропию оценивают по длине пароля, разнообразию используемых символов и отсутствию предсказуемых паттернов.</a:t>
            </a:r>
          </a:p>
          <a:p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Вывод: высокая энтропия делает подбор пароля крайне затруднительным, особенно для автоматических атак.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AD3B410-F37B-4018-B6BE-72BF407E4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3" y="2489664"/>
            <a:ext cx="5404218" cy="360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3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8B2A6-BAC6-A23A-8EB0-BB071C4B4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>
            <a:extLst>
              <a:ext uri="{FF2B5EF4-FFF2-40B4-BE49-F238E27FC236}">
                <a16:creationId xmlns:a16="http://schemas.microsoft.com/office/drawing/2014/main" id="{CDAF1643-26F5-E267-A318-ABA5A7EA9D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29554" y="104503"/>
            <a:ext cx="866775" cy="9842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0C4CAB-0AB9-CAB9-75D4-8DC6C185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657" y="5857075"/>
            <a:ext cx="2743200" cy="365125"/>
          </a:xfrm>
        </p:spPr>
        <p:txBody>
          <a:bodyPr/>
          <a:lstStyle/>
          <a:p>
            <a:r>
              <a:rPr lang="ru-RU" sz="2400" dirty="0"/>
              <a:t>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041ACC-4B6A-4A58-9B57-CBF73FED5E7C}"/>
              </a:ext>
            </a:extLst>
          </p:cNvPr>
          <p:cNvSpPr txBox="1"/>
          <p:nvPr/>
        </p:nvSpPr>
        <p:spPr>
          <a:xfrm>
            <a:off x="407503" y="335229"/>
            <a:ext cx="886371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700" dirty="0"/>
              <a:t>Энтропия в обнаружении вторжений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2CA5D2-81DB-4996-B459-9F866DADBBAD}"/>
              </a:ext>
            </a:extLst>
          </p:cNvPr>
          <p:cNvSpPr txBox="1"/>
          <p:nvPr/>
        </p:nvSpPr>
        <p:spPr>
          <a:xfrm>
            <a:off x="6664981" y="2213917"/>
            <a:ext cx="5405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 системах обнаружения атак анализируется сетевой трафик.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Каждое соединение и каждый пакет можно представить как поток данных. У нормального трафика распределение байтов более-менее предсказуемо.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349A3B-99D0-448E-A86A-C3A4BED4B503}"/>
              </a:ext>
            </a:extLst>
          </p:cNvPr>
          <p:cNvSpPr txBox="1"/>
          <p:nvPr/>
        </p:nvSpPr>
        <p:spPr>
          <a:xfrm>
            <a:off x="520610" y="4870942"/>
            <a:ext cx="90527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Если вдруг в трафике резко повышается энтропия — это может быть признаком того, что идёт скрытая передача зашифрованных или закодированных данных.</a:t>
            </a:r>
          </a:p>
          <a:p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Пример: энтропия TCP-пакета, в котором зашифрована вредоносная нагрузка, будет близка к максимально возможной.</a:t>
            </a:r>
            <a:b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Такие пакеты можно выделять и передавать на анализ.</a:t>
            </a:r>
          </a:p>
        </p:txBody>
      </p:sp>
      <p:pic>
        <p:nvPicPr>
          <p:cNvPr id="12292" name="Picture 4" descr="Picture background">
            <a:extLst>
              <a:ext uri="{FF2B5EF4-FFF2-40B4-BE49-F238E27FC236}">
                <a16:creationId xmlns:a16="http://schemas.microsoft.com/office/drawing/2014/main" id="{53716AA4-D228-415A-8E7D-E3A2F73D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2" y="1166534"/>
            <a:ext cx="6278549" cy="353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970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3317</Words>
  <Application>Microsoft Office PowerPoint</Application>
  <PresentationFormat>Широкоэкранный</PresentationFormat>
  <Paragraphs>178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gg sans</vt:lpstr>
      <vt:lpstr>inherit</vt:lpstr>
      <vt:lpstr>Red Hat Text</vt:lpstr>
      <vt:lpstr>Roboto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Михалькевич</dc:creator>
  <cp:lastModifiedBy>Марк Шумахер</cp:lastModifiedBy>
  <cp:revision>116</cp:revision>
  <dcterms:created xsi:type="dcterms:W3CDTF">2025-03-27T20:12:22Z</dcterms:created>
  <dcterms:modified xsi:type="dcterms:W3CDTF">2025-04-16T19:16:45Z</dcterms:modified>
</cp:coreProperties>
</file>